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9" roundtripDataSignature="AMtx7miSnBiZog0sI0qLPVDB/VBUYP3we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ato-regular.fntdata"/><Relationship Id="rId14" Type="http://schemas.openxmlformats.org/officeDocument/2006/relationships/slide" Target="slides/slide10.xml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La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48cf7c57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g1048cf7c575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48cf7c57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g1048cf7c575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28e91a88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5" name="Google Shape;115;g1028e91a883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c914c605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1" name="Google Shape;121;gfc914c605c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048cf7c5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7" name="Google Shape;127;g1048cf7c57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48cf7c57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3" name="Google Shape;133;g1048cf7c575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0" name="Google Shape;20;p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1" name="Google Shape;2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8" name="Google Shape;48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 amt="61000"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 amt="96000"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5861400" y="390750"/>
            <a:ext cx="6330600" cy="1426200"/>
          </a:xfrm>
          <a:prstGeom prst="rect">
            <a:avLst/>
          </a:prstGeom>
          <a:solidFill>
            <a:srgbClr val="000000">
              <a:alpha val="51764"/>
            </a:srgbClr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</a:pPr>
            <a:r>
              <a:rPr b="1" lang="en-US" sz="4800">
                <a:solidFill>
                  <a:schemeClr val="lt1"/>
                </a:solidFill>
              </a:rPr>
              <a:t>Group 2:</a:t>
            </a:r>
            <a:r>
              <a:rPr lang="en-US" sz="4800">
                <a:solidFill>
                  <a:schemeClr val="lt1"/>
                </a:solidFill>
              </a:rPr>
              <a:t> Credit Card Approval Prediction</a:t>
            </a:r>
            <a:endParaRPr sz="4800"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0" y="2804950"/>
            <a:ext cx="2823300" cy="1829700"/>
          </a:xfrm>
          <a:prstGeom prst="rect">
            <a:avLst/>
          </a:prstGeom>
          <a:solidFill>
            <a:srgbClr val="000000">
              <a:alpha val="51764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Cody Gardner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Bradley Barker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David Owens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>
                <a:solidFill>
                  <a:schemeClr val="lt1"/>
                </a:solidFill>
              </a:rPr>
              <a:t>Marie Prosper</a:t>
            </a:r>
            <a:endParaRPr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048cf7c575_0_10"/>
          <p:cNvSpPr txBox="1"/>
          <p:nvPr/>
        </p:nvSpPr>
        <p:spPr>
          <a:xfrm>
            <a:off x="4531878" y="5440695"/>
            <a:ext cx="6633900" cy="5562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g1048cf7c575_0_10"/>
          <p:cNvSpPr txBox="1"/>
          <p:nvPr>
            <p:ph type="title"/>
          </p:nvPr>
        </p:nvSpPr>
        <p:spPr>
          <a:xfrm>
            <a:off x="-7800" y="461998"/>
            <a:ext cx="7940400" cy="807900"/>
          </a:xfrm>
          <a:prstGeom prst="rect">
            <a:avLst/>
          </a:prstGeom>
          <a:solidFill>
            <a:srgbClr val="000000">
              <a:alpha val="517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4300">
                <a:solidFill>
                  <a:schemeClr val="lt1"/>
                </a:solidFill>
              </a:rPr>
              <a:t>TEST</a:t>
            </a:r>
            <a:r>
              <a:rPr lang="en-US" sz="4800">
                <a:solidFill>
                  <a:schemeClr val="lt1"/>
                </a:solidFill>
              </a:rPr>
              <a:t> 123</a:t>
            </a:r>
            <a:endParaRPr sz="4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-7800" y="461998"/>
            <a:ext cx="7940400" cy="807900"/>
          </a:xfrm>
          <a:prstGeom prst="rect">
            <a:avLst/>
          </a:prstGeom>
          <a:solidFill>
            <a:srgbClr val="000000">
              <a:alpha val="5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4800">
                <a:solidFill>
                  <a:schemeClr val="lt1"/>
                </a:solidFill>
              </a:rPr>
              <a:t> Overview</a:t>
            </a:r>
            <a:endParaRPr sz="4800"/>
          </a:p>
        </p:txBody>
      </p:sp>
      <p:sp>
        <p:nvSpPr>
          <p:cNvPr id="91" name="Google Shape;91;p2"/>
          <p:cNvSpPr txBox="1"/>
          <p:nvPr>
            <p:ph idx="1" type="body"/>
          </p:nvPr>
        </p:nvSpPr>
        <p:spPr>
          <a:xfrm>
            <a:off x="529525" y="1770175"/>
            <a:ext cx="5605500" cy="23328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>
                <a:solidFill>
                  <a:schemeClr val="dk1"/>
                </a:solidFill>
              </a:rPr>
              <a:t>To predict whether the credit card applic</a:t>
            </a:r>
            <a:r>
              <a:rPr lang="en-US"/>
              <a:t>ation </a:t>
            </a:r>
            <a:r>
              <a:rPr lang="en-US">
                <a:solidFill>
                  <a:schemeClr val="dk1"/>
                </a:solidFill>
              </a:rPr>
              <a:t>will be accepted or rejected.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" name="Google Shape;92;p2"/>
          <p:cNvSpPr txBox="1"/>
          <p:nvPr/>
        </p:nvSpPr>
        <p:spPr>
          <a:xfrm>
            <a:off x="6541477" y="1770185"/>
            <a:ext cx="4618892" cy="4138246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2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Show success predictor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457200" lvl="2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Show failure predictor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457200" lvl="2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Predicts the odds based on: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1- Number of Children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2- Income (USD)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3- Family Size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4- Gender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5- Own Car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6- Own Realty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4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Regression Model</a:t>
            </a:r>
            <a:endParaRPr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48cf7c575_0_21"/>
          <p:cNvSpPr txBox="1"/>
          <p:nvPr>
            <p:ph type="title"/>
          </p:nvPr>
        </p:nvSpPr>
        <p:spPr>
          <a:xfrm>
            <a:off x="-7800" y="461998"/>
            <a:ext cx="7940400" cy="807900"/>
          </a:xfrm>
          <a:prstGeom prst="rect">
            <a:avLst/>
          </a:prstGeom>
          <a:solidFill>
            <a:srgbClr val="000000">
              <a:alpha val="517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4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Goal</a:t>
            </a:r>
            <a:endParaRPr sz="4800"/>
          </a:p>
        </p:txBody>
      </p:sp>
      <p:sp>
        <p:nvSpPr>
          <p:cNvPr id="98" name="Google Shape;98;g1048cf7c575_0_21"/>
          <p:cNvSpPr txBox="1"/>
          <p:nvPr>
            <p:ph idx="1" type="body"/>
          </p:nvPr>
        </p:nvSpPr>
        <p:spPr>
          <a:xfrm>
            <a:off x="529525" y="1770175"/>
            <a:ext cx="5605500" cy="23328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n-US">
                <a:solidFill>
                  <a:schemeClr val="dk1"/>
                </a:solidFill>
              </a:rPr>
              <a:t>To predict whether the credit card applic</a:t>
            </a:r>
            <a:r>
              <a:rPr lang="en-US"/>
              <a:t>ation </a:t>
            </a:r>
            <a:r>
              <a:rPr lang="en-US">
                <a:solidFill>
                  <a:schemeClr val="dk1"/>
                </a:solidFill>
              </a:rPr>
              <a:t>will be accepted or rejected.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9" name="Google Shape;99;g1048cf7c575_0_21"/>
          <p:cNvSpPr txBox="1"/>
          <p:nvPr/>
        </p:nvSpPr>
        <p:spPr>
          <a:xfrm>
            <a:off x="6541477" y="1770185"/>
            <a:ext cx="4618800" cy="41382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2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Show success predictor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457200" lvl="2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Show failure predictor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457200" lvl="2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Predicts the odds based on: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1- Number of Children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2- Income (USD)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3- Family Size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4- Gender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5- Own Car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6- Own Realty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4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alibri"/>
              <a:buChar char="•"/>
            </a:pPr>
            <a:r>
              <a:rPr i="0" lang="en-US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Regression Model</a:t>
            </a:r>
            <a:endParaRPr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/>
        </p:nvSpPr>
        <p:spPr>
          <a:xfrm>
            <a:off x="1233020" y="2104830"/>
            <a:ext cx="3448800" cy="35331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317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32727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Python (Jupyter Notebook, Pandas, sklearn, matplo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tlib</a:t>
            </a:r>
            <a:r>
              <a:rPr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2727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Flask</a:t>
            </a:r>
            <a:endParaRPr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2727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SQL/ Postgres DB</a:t>
            </a:r>
            <a:endParaRPr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2727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JavaScript Libraries (D3, Plotly, Leaflet)</a:t>
            </a:r>
            <a:endParaRPr i="0" sz="1600" u="none" cap="none" strike="noStrike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32727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HTML/ CSS (Bootstrap)</a:t>
            </a:r>
            <a:endParaRPr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2727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SV</a:t>
            </a:r>
            <a:endParaRPr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2727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SQLAlchemy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2727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 Learning</a:t>
            </a:r>
            <a:endParaRPr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SzPct val="100000"/>
              <a:buFont typeface="Arial"/>
              <a:buNone/>
            </a:pPr>
            <a:r>
              <a:t/>
            </a:r>
            <a:endParaRPr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7239425" y="2104825"/>
            <a:ext cx="3448800" cy="35331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317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3"/>
          <p:cNvSpPr txBox="1"/>
          <p:nvPr>
            <p:ph type="title"/>
          </p:nvPr>
        </p:nvSpPr>
        <p:spPr>
          <a:xfrm>
            <a:off x="-7800" y="461998"/>
            <a:ext cx="7940400" cy="807900"/>
          </a:xfrm>
          <a:prstGeom prst="rect">
            <a:avLst/>
          </a:prstGeom>
          <a:solidFill>
            <a:srgbClr val="000000">
              <a:alpha val="5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4800">
                <a:solidFill>
                  <a:schemeClr val="lt1"/>
                </a:solidFill>
              </a:rPr>
              <a:t>Technologies</a:t>
            </a:r>
            <a:endParaRPr sz="4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type="title"/>
          </p:nvPr>
        </p:nvSpPr>
        <p:spPr>
          <a:xfrm>
            <a:off x="-7800" y="461200"/>
            <a:ext cx="7940400" cy="808800"/>
          </a:xfrm>
          <a:prstGeom prst="rect">
            <a:avLst/>
          </a:prstGeom>
          <a:solidFill>
            <a:srgbClr val="000000">
              <a:alpha val="5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4820">
                <a:solidFill>
                  <a:schemeClr val="lt1"/>
                </a:solidFill>
              </a:rPr>
              <a:t>Credit Risk</a:t>
            </a:r>
            <a:endParaRPr sz="4820">
              <a:solidFill>
                <a:schemeClr val="lt1"/>
              </a:solidFill>
            </a:endParaRPr>
          </a:p>
        </p:txBody>
      </p:sp>
      <p:pic>
        <p:nvPicPr>
          <p:cNvPr descr="Diagram&#10;&#10;Description automatically generated" id="112" name="Google Shape;11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55474" y="1481325"/>
            <a:ext cx="7681048" cy="51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028e91a883_1_0"/>
          <p:cNvSpPr txBox="1"/>
          <p:nvPr/>
        </p:nvSpPr>
        <p:spPr>
          <a:xfrm>
            <a:off x="926750" y="1825600"/>
            <a:ext cx="10239000" cy="41712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	Data Cleaning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Removing extraneous columns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Null values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Duplicates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	Merging datasets by grouping shows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	Individual scatter plots for each feature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	Regularization: Coefficient plots</a:t>
            </a:r>
            <a:r>
              <a:rPr lang="en-US" sz="20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XXXX</a:t>
            </a:r>
            <a:endParaRPr sz="2000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	Function to test the familiar Regressors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6.	Scaling the data – </a:t>
            </a:r>
            <a:r>
              <a:rPr lang="en-US" sz="2000">
                <a:solidFill>
                  <a:schemeClr val="dk1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XXXXX</a:t>
            </a:r>
            <a:endParaRPr sz="2000">
              <a:solidFill>
                <a:schemeClr val="dk1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	Model Selection &amp; Prediction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8.	MSE &amp; R-squared score: Lesson Learnt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9.	Exported the model 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10. 	Flask implementation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t/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g1028e91a883_1_0"/>
          <p:cNvSpPr txBox="1"/>
          <p:nvPr>
            <p:ph type="title"/>
          </p:nvPr>
        </p:nvSpPr>
        <p:spPr>
          <a:xfrm>
            <a:off x="-7800" y="461998"/>
            <a:ext cx="7940400" cy="807900"/>
          </a:xfrm>
          <a:prstGeom prst="rect">
            <a:avLst/>
          </a:prstGeom>
          <a:solidFill>
            <a:srgbClr val="000000">
              <a:alpha val="5176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3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Steps to Show Success Predictor Model</a:t>
            </a:r>
            <a:endParaRPr sz="3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c914c605c_1_0"/>
          <p:cNvSpPr txBox="1"/>
          <p:nvPr/>
        </p:nvSpPr>
        <p:spPr>
          <a:xfrm>
            <a:off x="4531878" y="5440695"/>
            <a:ext cx="6633900" cy="5562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fc914c605c_1_0"/>
          <p:cNvSpPr txBox="1"/>
          <p:nvPr>
            <p:ph type="title"/>
          </p:nvPr>
        </p:nvSpPr>
        <p:spPr>
          <a:xfrm>
            <a:off x="-7800" y="461998"/>
            <a:ext cx="7940400" cy="807900"/>
          </a:xfrm>
          <a:prstGeom prst="rect">
            <a:avLst/>
          </a:prstGeom>
          <a:solidFill>
            <a:srgbClr val="000000">
              <a:alpha val="517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4300">
                <a:solidFill>
                  <a:schemeClr val="lt1"/>
                </a:solidFill>
              </a:rPr>
              <a:t>TEST</a:t>
            </a:r>
            <a:r>
              <a:rPr lang="en-US" sz="4800">
                <a:solidFill>
                  <a:schemeClr val="lt1"/>
                </a:solidFill>
              </a:rPr>
              <a:t> 123</a:t>
            </a:r>
            <a:endParaRPr sz="4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48cf7c575_0_0"/>
          <p:cNvSpPr txBox="1"/>
          <p:nvPr/>
        </p:nvSpPr>
        <p:spPr>
          <a:xfrm>
            <a:off x="4531878" y="5440695"/>
            <a:ext cx="6633900" cy="5562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1048cf7c575_0_0"/>
          <p:cNvSpPr txBox="1"/>
          <p:nvPr>
            <p:ph type="title"/>
          </p:nvPr>
        </p:nvSpPr>
        <p:spPr>
          <a:xfrm>
            <a:off x="-7800" y="461998"/>
            <a:ext cx="7940400" cy="807900"/>
          </a:xfrm>
          <a:prstGeom prst="rect">
            <a:avLst/>
          </a:prstGeom>
          <a:solidFill>
            <a:srgbClr val="000000">
              <a:alpha val="517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4300">
                <a:solidFill>
                  <a:schemeClr val="lt1"/>
                </a:solidFill>
              </a:rPr>
              <a:t>TEST</a:t>
            </a:r>
            <a:r>
              <a:rPr lang="en-US" sz="4800">
                <a:solidFill>
                  <a:schemeClr val="lt1"/>
                </a:solidFill>
              </a:rPr>
              <a:t> 123</a:t>
            </a:r>
            <a:endParaRPr sz="4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48cf7c575_0_5"/>
          <p:cNvSpPr txBox="1"/>
          <p:nvPr/>
        </p:nvSpPr>
        <p:spPr>
          <a:xfrm>
            <a:off x="4531878" y="5440695"/>
            <a:ext cx="6633900" cy="556200"/>
          </a:xfrm>
          <a:prstGeom prst="rect">
            <a:avLst/>
          </a:prstGeom>
          <a:solidFill>
            <a:srgbClr val="FFFFFF">
              <a:alpha val="60390"/>
            </a:srgbClr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4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1048cf7c575_0_5"/>
          <p:cNvSpPr txBox="1"/>
          <p:nvPr>
            <p:ph type="title"/>
          </p:nvPr>
        </p:nvSpPr>
        <p:spPr>
          <a:xfrm>
            <a:off x="-7800" y="461998"/>
            <a:ext cx="7940400" cy="807900"/>
          </a:xfrm>
          <a:prstGeom prst="rect">
            <a:avLst/>
          </a:prstGeom>
          <a:solidFill>
            <a:srgbClr val="000000">
              <a:alpha val="517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sz="4300">
                <a:solidFill>
                  <a:schemeClr val="lt1"/>
                </a:solidFill>
              </a:rPr>
              <a:t>TEST</a:t>
            </a:r>
            <a:r>
              <a:rPr lang="en-US" sz="4800">
                <a:solidFill>
                  <a:schemeClr val="lt1"/>
                </a:solidFill>
              </a:rPr>
              <a:t> 123</a:t>
            </a:r>
            <a:endParaRPr sz="4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2021-10-08T00:19:08Z</dcterms:created>
  <dc:creator>Marie Prosper</dc:creator>
</cp:coreProperties>
</file>